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ebas Neue Bold" charset="1" panose="020B0606020202050201"/>
      <p:regular r:id="rId27"/>
    </p:embeddedFont>
    <p:embeddedFont>
      <p:font typeface="Raleway Bold" charset="1" panose="00000000000000000000"/>
      <p:regular r:id="rId28"/>
    </p:embeddedFont>
    <p:embeddedFont>
      <p:font typeface="Canva Sans Bold" charset="1" panose="020B0803030501040103"/>
      <p:regular r:id="rId29"/>
    </p:embeddedFont>
    <p:embeddedFont>
      <p:font typeface="Raleway" charset="1" panose="000000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3163" y="1500333"/>
            <a:ext cx="7387257" cy="73872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374" y="1028700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3737" y="2440148"/>
            <a:ext cx="5916396" cy="5507627"/>
          </a:xfrm>
          <a:custGeom>
            <a:avLst/>
            <a:gdLst/>
            <a:ahLst/>
            <a:cxnLst/>
            <a:rect r="r" b="b" t="t" l="l"/>
            <a:pathLst>
              <a:path h="5507627" w="5916396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8950" y="2888067"/>
            <a:ext cx="7720191" cy="116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0"/>
              </a:lnSpc>
            </a:pPr>
            <a:r>
              <a:rPr lang="en-US" sz="862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Using 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68950" y="3880050"/>
            <a:ext cx="6602343" cy="336119"/>
          </a:xfrm>
          <a:custGeom>
            <a:avLst/>
            <a:gdLst/>
            <a:ahLst/>
            <a:cxnLst/>
            <a:rect r="r" b="b" t="t" l="l"/>
            <a:pathLst>
              <a:path h="336119" w="6602343">
                <a:moveTo>
                  <a:pt x="0" y="0"/>
                </a:moveTo>
                <a:lnTo>
                  <a:pt x="6602344" y="0"/>
                </a:lnTo>
                <a:lnTo>
                  <a:pt x="6602344" y="336119"/>
                </a:lnTo>
                <a:lnTo>
                  <a:pt x="0" y="33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45465" y="6448040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1936" y="55228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68950" y="1655186"/>
            <a:ext cx="10300003" cy="102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762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Data Visualization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856" y="8741720"/>
            <a:ext cx="338855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950" y="4716781"/>
            <a:ext cx="3484959" cy="145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Prepared By: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Aditya Kumar Pandey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MTech (AI &amp; DS), 240201001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of CSE, IIIT Bhagalpur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59041" y="6729942"/>
            <a:ext cx="3484959" cy="145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Submitted To: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Om Prakash Singh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Assistant Professor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5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of CSE, IIIT Bhagalpur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428537"/>
            <a:ext cx="7899128" cy="127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94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Count by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561554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8984" y="4394191"/>
            <a:ext cx="7720191" cy="233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is highest in: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Anti-social behaviour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Vehicle crime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Burglary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Bars show skewed distribution toward top 3 types</a:t>
            </a:r>
          </a:p>
          <a:p>
            <a:pPr algn="l">
              <a:lnSpc>
                <a:spcPts val="3136"/>
              </a:lnSpc>
              <a:spcBef>
                <a:spcPct val="0"/>
              </a:spcBef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32575" y="-619009"/>
            <a:ext cx="9549477" cy="115250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9111" y="553841"/>
            <a:ext cx="7899128" cy="108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5"/>
              </a:lnSpc>
            </a:pPr>
            <a:r>
              <a:rPr lang="en-US" sz="79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10 Boroughs with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8579" y="1501388"/>
            <a:ext cx="5385535" cy="106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5"/>
              </a:lnSpc>
            </a:pPr>
            <a:r>
              <a:rPr lang="en-US" sz="80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Highest Crimes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8579" y="3741091"/>
            <a:ext cx="7720191" cy="155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Observed Trends: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top_n(10) identifies most affected boroughs.</a:t>
            </a:r>
          </a:p>
          <a:p>
            <a:pPr algn="l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Manchester and Bolton are significantly above others.</a:t>
            </a:r>
          </a:p>
          <a:p>
            <a:pPr algn="l">
              <a:lnSpc>
                <a:spcPts val="3136"/>
              </a:lnSpc>
              <a:spcBef>
                <a:spcPct val="0"/>
              </a:spcBef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3953" y="440826"/>
            <a:ext cx="10897942" cy="98753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470" y="1171575"/>
            <a:ext cx="5385535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470" y="2052595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70" y="3362877"/>
            <a:ext cx="6659692" cy="428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grouped by date to analyze overall crime volume trends.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Slight increase in crime observed from Jan to Feb.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dramatic drop (~50%) in March, indicating: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possible intervention or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Reporting anomaly or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Natural decline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Highlights the importance of tracking temporal trends for better law enforcement planning.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20495" y="132911"/>
            <a:ext cx="10628017" cy="99704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08811" y="1008013"/>
            <a:ext cx="8070606" cy="7965987"/>
          </a:xfrm>
          <a:custGeom>
            <a:avLst/>
            <a:gdLst/>
            <a:ahLst/>
            <a:cxnLst/>
            <a:rect r="r" b="b" t="t" l="l"/>
            <a:pathLst>
              <a:path h="7965987" w="8070606">
                <a:moveTo>
                  <a:pt x="0" y="0"/>
                </a:moveTo>
                <a:lnTo>
                  <a:pt x="8070606" y="0"/>
                </a:lnTo>
                <a:lnTo>
                  <a:pt x="8070606" y="7965987"/>
                </a:lnTo>
                <a:lnTo>
                  <a:pt x="0" y="7965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470" y="1171575"/>
            <a:ext cx="5385535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Spatial Crime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15665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distribution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02537"/>
            <a:ext cx="7232270" cy="428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Each point shows the location of an individual crime report</a:t>
            </a:r>
          </a:p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Color-coded by crime category for clear visual grouping</a:t>
            </a:r>
          </a:p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Dense clusters suggest urban hotspots or high-traffic zones</a:t>
            </a:r>
          </a:p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Overlapping points show repeated crimes in same areas</a:t>
            </a:r>
          </a:p>
          <a:p>
            <a:pPr algn="just" marL="483617" indent="-241808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Insightful for deploying CCTV, patrols, or awareness campaigns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45928" y="1327394"/>
            <a:ext cx="10546928" cy="7461952"/>
          </a:xfrm>
          <a:custGeom>
            <a:avLst/>
            <a:gdLst/>
            <a:ahLst/>
            <a:cxnLst/>
            <a:rect r="r" b="b" t="t" l="l"/>
            <a:pathLst>
              <a:path h="7461952" w="10546928">
                <a:moveTo>
                  <a:pt x="0" y="0"/>
                </a:moveTo>
                <a:lnTo>
                  <a:pt x="10546928" y="0"/>
                </a:lnTo>
                <a:lnTo>
                  <a:pt x="10546928" y="7461951"/>
                </a:lnTo>
                <a:lnTo>
                  <a:pt x="0" y="7461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3855" y="9017559"/>
            <a:ext cx="2990767" cy="25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b="true" sz="1466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70" y="1190625"/>
            <a:ext cx="5385535" cy="12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5"/>
              </a:lnSpc>
            </a:pPr>
            <a:r>
              <a:rPr lang="en-US" sz="9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Spatial Crime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93465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distribution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231" y="3832560"/>
            <a:ext cx="5771922" cy="334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435" indent="-255217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Filtered the dataset to focus on Burglary and Vehicle crime.</a:t>
            </a:r>
          </a:p>
          <a:p>
            <a:pPr algn="just" marL="510435" indent="-255217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Both subsets reveal crimes occurring in Bolton borough.</a:t>
            </a:r>
          </a:p>
          <a:p>
            <a:pPr algn="just" marL="510435" indent="-255217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Many incidents happen in similar locations — indicating repeated targeting.</a:t>
            </a:r>
          </a:p>
          <a:p>
            <a:pPr algn="just">
              <a:lnSpc>
                <a:spcPts val="330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81231" y="3192096"/>
            <a:ext cx="5385535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Zooming into Specific Crime Types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737166" y="830361"/>
          <a:ext cx="7046808" cy="8439150"/>
        </p:xfrm>
        <a:graphic>
          <a:graphicData uri="http://schemas.openxmlformats.org/drawingml/2006/table">
            <a:tbl>
              <a:tblPr/>
              <a:tblGrid>
                <a:gridCol w="5139815"/>
                <a:gridCol w="1906993"/>
              </a:tblGrid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crime_count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765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Shopping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Supermarket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Parking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Petrol Station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Nightclub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Sports/Recreation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Further/Higher Educational Building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Pedestrian Subway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Hospital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 or near Piccadilly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470" y="1171575"/>
            <a:ext cx="5385535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COUNT BY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70" y="2052595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LOCATION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3809" y="3143302"/>
            <a:ext cx="6136500" cy="518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2071" indent="-231035" lvl="1">
              <a:lnSpc>
                <a:spcPts val="2996"/>
              </a:lnSpc>
              <a:buFont typeface="Arial"/>
              <a:buChar char="•"/>
            </a:pPr>
            <a:r>
              <a:rPr lang="en-US" sz="2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data grouped by exact location description.</a:t>
            </a:r>
          </a:p>
          <a:p>
            <a:pPr algn="just" marL="462071" indent="-231035" lvl="1">
              <a:lnSpc>
                <a:spcPts val="2996"/>
              </a:lnSpc>
              <a:buFont typeface="Arial"/>
              <a:buChar char="•"/>
            </a:pPr>
            <a:r>
              <a:rPr lang="en-US" sz="2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Shopping areas, supermarkets, and parking lots are the top 3 hotspots.</a:t>
            </a:r>
          </a:p>
          <a:p>
            <a:pPr algn="just" marL="462071" indent="-231035" lvl="1">
              <a:lnSpc>
                <a:spcPts val="2996"/>
              </a:lnSpc>
              <a:buFont typeface="Arial"/>
              <a:buChar char="•"/>
            </a:pPr>
            <a:r>
              <a:rPr lang="en-US" sz="2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High-crime locations often share traits like high traffic, open access, or poor surveillance.</a:t>
            </a:r>
          </a:p>
          <a:p>
            <a:pPr algn="just" marL="462071" indent="-231035" lvl="1">
              <a:lnSpc>
                <a:spcPts val="2996"/>
              </a:lnSpc>
              <a:buFont typeface="Arial"/>
              <a:buChar char="•"/>
            </a:pPr>
            <a:r>
              <a:rPr lang="en-US" sz="2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Nightlife venues (e.g., nightclubs) also show significant numbers.</a:t>
            </a:r>
          </a:p>
          <a:p>
            <a:pPr algn="just" marL="462071" indent="-231035" lvl="1">
              <a:lnSpc>
                <a:spcPts val="2996"/>
              </a:lnSpc>
              <a:buFont typeface="Arial"/>
              <a:buChar char="•"/>
            </a:pPr>
            <a:r>
              <a:rPr lang="en-US" sz="2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helps prioritize security measures for public zones.</a:t>
            </a:r>
          </a:p>
          <a:p>
            <a:pPr algn="just" marL="462071" indent="-231035" lvl="1">
              <a:lnSpc>
                <a:spcPts val="2996"/>
              </a:lnSpc>
              <a:buFont typeface="Arial"/>
              <a:buChar char="•"/>
            </a:pPr>
            <a:r>
              <a:rPr lang="en-US" sz="2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Enables better urban planning and CCTV deployment in high-risk zones.</a:t>
            </a:r>
          </a:p>
          <a:p>
            <a:pPr algn="just">
              <a:lnSpc>
                <a:spcPts val="29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470" y="1171575"/>
            <a:ext cx="5385535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470" y="2052595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 Manchester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24252"/>
            <a:ext cx="7803220" cy="502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Manchester was identified as the borough with the highest crime count overall.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Line chart shows a steadily increasing trend from January to March.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rose by ~15% in just 2 months — from ~4,450 to ~5,100.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Indicates a need for immediate intervention and deeper investigation.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Highlights the importance of tracking borough-level crime over time.</a:t>
            </a:r>
          </a:p>
          <a:p>
            <a:pPr algn="just">
              <a:lnSpc>
                <a:spcPts val="3602"/>
              </a:lnSpc>
              <a:spcBef>
                <a:spcPct val="0"/>
              </a:spcBef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982" y="254035"/>
            <a:ext cx="9295984" cy="91063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470" y="1171575"/>
            <a:ext cx="6947761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trends 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470" y="2004970"/>
            <a:ext cx="76491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Manchester, Bolton &amp; Wigan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70" y="3107507"/>
            <a:ext cx="7803220" cy="547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Compared three boroughs with the highest crime volume.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Manchester showed a consistent and sharp increase in crimes.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Bolton displayed a moderate upward trend, indicating gradual rise.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Wigan had a flat or slightly declining trend over the same period.</a:t>
            </a:r>
          </a:p>
          <a:p>
            <a:pPr algn="just" marL="555537" indent="-277769" lvl="1">
              <a:lnSpc>
                <a:spcPts val="3602"/>
              </a:lnSpc>
              <a:buFont typeface="Arial"/>
              <a:buChar char="•"/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comparison helps in resource planning, patrolling allocation, and identifying stable vs. worsening zones.</a:t>
            </a:r>
          </a:p>
          <a:p>
            <a:pPr algn="just">
              <a:lnSpc>
                <a:spcPts val="3602"/>
              </a:lnSpc>
              <a:spcBef>
                <a:spcPct val="0"/>
              </a:spcBef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94936" y="-409122"/>
            <a:ext cx="9382075" cy="98125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30635" y="1028700"/>
            <a:ext cx="8128665" cy="8054227"/>
          </a:xfrm>
          <a:custGeom>
            <a:avLst/>
            <a:gdLst/>
            <a:ahLst/>
            <a:cxnLst/>
            <a:rect r="r" b="b" t="t" l="l"/>
            <a:pathLst>
              <a:path h="8054227" w="8128665">
                <a:moveTo>
                  <a:pt x="0" y="0"/>
                </a:moveTo>
                <a:lnTo>
                  <a:pt x="8128665" y="0"/>
                </a:lnTo>
                <a:lnTo>
                  <a:pt x="8128665" y="8054227"/>
                </a:lnTo>
                <a:lnTo>
                  <a:pt x="0" y="8054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76108"/>
            <a:ext cx="6688157" cy="122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91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Heatmap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76420"/>
            <a:ext cx="6953153" cy="91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7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Borough vs Month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00087"/>
            <a:ext cx="6953153" cy="252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heatmap visually compares crime counts across boroughs and months.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Manchester consistently records the highest number of crimes — peaking in March.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 other boroughs show relatively lower but steady activity.</a:t>
            </a:r>
          </a:p>
          <a:p>
            <a:pPr algn="just">
              <a:lnSpc>
                <a:spcPts val="28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08540" y="1028700"/>
            <a:ext cx="7339750" cy="7572540"/>
          </a:xfrm>
          <a:custGeom>
            <a:avLst/>
            <a:gdLst/>
            <a:ahLst/>
            <a:cxnLst/>
            <a:rect r="r" b="b" t="t" l="l"/>
            <a:pathLst>
              <a:path h="7572540" w="7339750">
                <a:moveTo>
                  <a:pt x="0" y="0"/>
                </a:moveTo>
                <a:lnTo>
                  <a:pt x="7339750" y="0"/>
                </a:lnTo>
                <a:lnTo>
                  <a:pt x="7339750" y="7572540"/>
                </a:lnTo>
                <a:lnTo>
                  <a:pt x="0" y="757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76108"/>
            <a:ext cx="6688157" cy="122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91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PRONE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76420"/>
            <a:ext cx="6953153" cy="91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7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LSOA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00087"/>
            <a:ext cx="6688157" cy="470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LSOA = Local neighborhood unit used in UK statistics (1,000–3,000 people).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data grouped by LSOA to identify most affected micro-areas.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LSOAs E01033658 and E01033653 have exceptionally high crime counts.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Some local zones show over 900 incidents, compared to others around 250–300.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Helps law enforcement: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Focus patrols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Install CCTV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 outreach at the neighborhood level</a:t>
            </a:r>
          </a:p>
          <a:p>
            <a:pPr algn="just">
              <a:lnSpc>
                <a:spcPts val="28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56051"/>
            <a:ext cx="9227351" cy="662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Case Study Introduction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Information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Libraries and Packages Used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Structure and Summary of Data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Category Distribution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Top 10 Boroughs with Highest Crimes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Trend Over Time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Spatial Crime Distribution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Monthly Crime Trend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Burglary vs Vehicle Crime Data Filter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Crime in Most Dangerous Borough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Comparison of 3 Boroughs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Heatmap: Borough vs Month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Top 10 Crime-Prone LSOAs</a:t>
            </a:r>
          </a:p>
          <a:p>
            <a:pPr algn="just" marL="483660" indent="-241830" lvl="1">
              <a:lnSpc>
                <a:spcPts val="3136"/>
              </a:lnSpc>
              <a:buAutoNum type="arabicPeriod" startAt="1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Heatmap: Crime Category by Borough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0085" y="1181100"/>
            <a:ext cx="2085966" cy="106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5"/>
              </a:lnSpc>
            </a:pPr>
            <a:r>
              <a:rPr lang="en-US" sz="80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index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1028700"/>
            <a:ext cx="7777944" cy="7572540"/>
          </a:xfrm>
          <a:custGeom>
            <a:avLst/>
            <a:gdLst/>
            <a:ahLst/>
            <a:cxnLst/>
            <a:rect r="r" b="b" t="t" l="l"/>
            <a:pathLst>
              <a:path h="7572540" w="7777944">
                <a:moveTo>
                  <a:pt x="0" y="0"/>
                </a:moveTo>
                <a:lnTo>
                  <a:pt x="7777944" y="0"/>
                </a:lnTo>
                <a:lnTo>
                  <a:pt x="7777944" y="7572540"/>
                </a:lnTo>
                <a:lnTo>
                  <a:pt x="0" y="757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76108"/>
            <a:ext cx="6688157" cy="122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91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Crime categories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76420"/>
            <a:ext cx="6953153" cy="91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7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per borough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00087"/>
            <a:ext cx="6505266" cy="397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Manchester leads in nearly all crime categories — especially violent and sexual crimes.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Other boroughs have specific patterns: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example, Bolton and Bury have relatively higher counts in theft-related crimes.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Heatmap helps identify which crime types are common in which areas.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Allows for targeted interventions, like:</a:t>
            </a:r>
          </a:p>
          <a:p>
            <a:pPr algn="just" marL="440481" indent="-220241" lvl="1">
              <a:lnSpc>
                <a:spcPts val="2856"/>
              </a:lnSpc>
              <a:buAutoNum type="arabicPeriod" startAt="1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policing in areas with violent crime</a:t>
            </a:r>
          </a:p>
          <a:p>
            <a:pPr algn="just" marL="440481" indent="-220241" lvl="1">
              <a:lnSpc>
                <a:spcPts val="2856"/>
              </a:lnSpc>
              <a:buAutoNum type="arabicPeriod" startAt="1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Community programs for burglary-prone zones</a:t>
            </a:r>
          </a:p>
          <a:p>
            <a:pPr algn="just">
              <a:lnSpc>
                <a:spcPts val="28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21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2854" y="2139641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34622" y="4052937"/>
            <a:ext cx="6229901" cy="23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4335" y="4052933"/>
            <a:ext cx="3877436" cy="23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63023" y="4969027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44121" y="256237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63235" y="6053340"/>
            <a:ext cx="4161530" cy="60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ANALYSIS IS KEY TO BUSINESS GROWTH AND SUCCESS!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5227" y="-514350"/>
            <a:ext cx="5904073" cy="11980352"/>
            <a:chOff x="0" y="0"/>
            <a:chExt cx="1554982" cy="3155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4982" cy="3155319"/>
            </a:xfrm>
            <a:custGeom>
              <a:avLst/>
              <a:gdLst/>
              <a:ahLst/>
              <a:cxnLst/>
              <a:rect r="r" b="b" t="t" l="l"/>
              <a:pathLst>
                <a:path h="3155319" w="1554982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37009" y="1729566"/>
            <a:ext cx="3413934" cy="34139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37009" y="2460621"/>
            <a:ext cx="4756561" cy="6475516"/>
          </a:xfrm>
          <a:custGeom>
            <a:avLst/>
            <a:gdLst/>
            <a:ahLst/>
            <a:cxnLst/>
            <a:rect r="r" b="b" t="t" l="l"/>
            <a:pathLst>
              <a:path h="6475516" w="4756561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6138" y="2166271"/>
            <a:ext cx="7720191" cy="155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4"/>
              </a:lnSpc>
            </a:pPr>
            <a:r>
              <a:rPr lang="en-US" sz="1151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Case Study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3809" y="3345666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3809" y="4426847"/>
            <a:ext cx="9227351" cy="350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case study explores crime patterns across Greater Manchester using R.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Focused on spatial and temporal crime analysis using charts, maps, and trend lines.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Aimed to uncover which areas and times are most affected by different crime types.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Visualizations help inform law enforcement, city planning, and public safety policies.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26724" y="4464767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6724" y="5525521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6724" y="6586275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231399" y="2680302"/>
            <a:ext cx="5905397" cy="59053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3809" y="3515896"/>
            <a:ext cx="5663047" cy="4478956"/>
          </a:xfrm>
          <a:custGeom>
            <a:avLst/>
            <a:gdLst/>
            <a:ahLst/>
            <a:cxnLst/>
            <a:rect r="r" b="b" t="t" l="l"/>
            <a:pathLst>
              <a:path h="4478956" w="5663047">
                <a:moveTo>
                  <a:pt x="0" y="0"/>
                </a:moveTo>
                <a:lnTo>
                  <a:pt x="5663048" y="0"/>
                </a:lnTo>
                <a:lnTo>
                  <a:pt x="5663048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6724" y="2282516"/>
            <a:ext cx="6706783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26724" y="3249026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624204"/>
            <a:ext cx="7693794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Large crime datasets are difficult to interpret in raw form.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540937"/>
            <a:ext cx="7693794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Manual pattern recognition is not scalable.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451345"/>
            <a:ext cx="7693794" cy="108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Visualizations allow quick insights into trends, hotspots, and crime severity.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1161" y="973236"/>
            <a:ext cx="3049183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0344" y="973236"/>
            <a:ext cx="5968536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information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403" y="2646284"/>
            <a:ext cx="8679517" cy="272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Source: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Crime dataset obtained from  Kaggle  – focusing on Greater Manchester police reports.</a:t>
            </a:r>
          </a:p>
          <a:p>
            <a:pPr algn="just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Format: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CSV file with 7 features (columns) and thousands of records.</a:t>
            </a:r>
          </a:p>
          <a:p>
            <a:pPr algn="just">
              <a:lnSpc>
                <a:spcPts val="3136"/>
              </a:lnSpc>
            </a:pPr>
          </a:p>
          <a:p>
            <a:pPr algn="just">
              <a:lnSpc>
                <a:spcPts val="313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898241" y="8789345"/>
            <a:ext cx="4116233" cy="2297607"/>
          </a:xfrm>
          <a:custGeom>
            <a:avLst/>
            <a:gdLst/>
            <a:ahLst/>
            <a:cxnLst/>
            <a:rect r="r" b="b" t="t" l="l"/>
            <a:pathLst>
              <a:path h="2297607" w="4116233">
                <a:moveTo>
                  <a:pt x="0" y="0"/>
                </a:moveTo>
                <a:lnTo>
                  <a:pt x="4116234" y="0"/>
                </a:lnTo>
                <a:lnTo>
                  <a:pt x="4116234" y="2297607"/>
                </a:lnTo>
                <a:lnTo>
                  <a:pt x="0" y="2297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60500" y="509579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1466310" y="2096942"/>
          <a:ext cx="5792990" cy="7584880"/>
        </p:xfrm>
        <a:graphic>
          <a:graphicData uri="http://schemas.openxmlformats.org/drawingml/2006/table">
            <a:tbl>
              <a:tblPr/>
              <a:tblGrid>
                <a:gridCol w="1514487"/>
                <a:gridCol w="4278504"/>
              </a:tblGrid>
              <a:tr h="10125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765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 when the crime was reported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bourough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Administrative area (e.g., Manchester, Bolton)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Descriptive location (e.g., On or near Supermarket)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lsoa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 geographic unit used for UK statistics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7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 of crime (e.g., Burglary, Drugs)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5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Latitude coordinate of the incident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5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Longitude coordinate of the incident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4242" y="1981613"/>
            <a:ext cx="5539179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Libraries and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46586" y="1981613"/>
            <a:ext cx="3837173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Packages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1211" y="3416922"/>
            <a:ext cx="15145578" cy="397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ggplot2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Used for creating powerful and elegant visualizations including line plots, bar charts, heatmaps, and scatter plots.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dplyr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Core package for data manipulation – filtering, grouping, summarizing, arranging, and mutating data.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readr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Efficiently reads CSV files and handles data import with better performance and fewer type issues.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lubridate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Simplifies date and time parsing and manipulation (e.g., extracting months or years from timestamps).</a:t>
            </a:r>
          </a:p>
          <a:p>
            <a:pPr algn="just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reshape2</a:t>
            </a:r>
          </a:p>
          <a:p>
            <a:pPr algn="just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for reshaping data frames, especially helpful for heatmap creation (e.g., melt() function or table() + conversion).</a:t>
            </a:r>
          </a:p>
          <a:p>
            <a:pPr algn="just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188" y="7180569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5360" y="468387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809" y="3765970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40334" y="1684017"/>
            <a:ext cx="6918966" cy="69189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38671" y="2382354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56035" y="3164673"/>
            <a:ext cx="2204928" cy="22049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32393" y="4041345"/>
            <a:ext cx="4934849" cy="2485369"/>
          </a:xfrm>
          <a:custGeom>
            <a:avLst/>
            <a:gdLst/>
            <a:ahLst/>
            <a:cxnLst/>
            <a:rect r="r" b="b" t="t" l="l"/>
            <a:pathLst>
              <a:path h="2485369" w="4934849">
                <a:moveTo>
                  <a:pt x="0" y="0"/>
                </a:moveTo>
                <a:lnTo>
                  <a:pt x="4934849" y="0"/>
                </a:lnTo>
                <a:lnTo>
                  <a:pt x="4934849" y="2485370"/>
                </a:lnTo>
                <a:lnTo>
                  <a:pt x="0" y="248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3809" y="1363185"/>
            <a:ext cx="6932362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3809" y="2479742"/>
            <a:ext cx="7609098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04532" y="3852272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Loaded from CSV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23809" y="4768123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26786" y="4902781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Initial Exploration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23809" y="5769651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04532" y="5855953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Converted Data Types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23809" y="6684877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8"/>
                </a:lnTo>
                <a:lnTo>
                  <a:pt x="0" y="601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04532" y="6771179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Checked Missing Values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23809" y="7600680"/>
            <a:ext cx="601478" cy="601478"/>
          </a:xfrm>
          <a:custGeom>
            <a:avLst/>
            <a:gdLst/>
            <a:ahLst/>
            <a:cxnLst/>
            <a:rect r="r" b="b" t="t" l="l"/>
            <a:pathLst>
              <a:path h="601478" w="601478">
                <a:moveTo>
                  <a:pt x="0" y="0"/>
                </a:moveTo>
                <a:lnTo>
                  <a:pt x="601478" y="0"/>
                </a:lnTo>
                <a:lnTo>
                  <a:pt x="601478" y="601477"/>
                </a:lnTo>
                <a:lnTo>
                  <a:pt x="0" y="60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04532" y="7686981"/>
            <a:ext cx="7492441" cy="38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Post-Cleaning Summary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55965" y="1143000"/>
            <a:ext cx="5176069" cy="80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02177" y="1791198"/>
            <a:ext cx="8301948" cy="80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1211" y="3529552"/>
            <a:ext cx="15145578" cy="233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Loaded crime data from a CSV file into a data frame.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Displayed structure and summary of the dataset to understand the variables.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Converted date column from character to Date format for time-based analysis.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Converted borough and category columns from character to factor for efficient grouping and plotting.</a:t>
            </a:r>
          </a:p>
          <a:p>
            <a:pPr algn="just" marL="483660" indent="-241830" lvl="1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Checked for missing values using colSums(is.na(...)).</a:t>
            </a:r>
          </a:p>
          <a:p>
            <a:pPr algn="just">
              <a:lnSpc>
                <a:spcPts val="3136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820" y="2621414"/>
            <a:ext cx="8816716" cy="5964286"/>
            <a:chOff x="0" y="0"/>
            <a:chExt cx="2322098" cy="1570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2098" cy="1570841"/>
            </a:xfrm>
            <a:custGeom>
              <a:avLst/>
              <a:gdLst/>
              <a:ahLst/>
              <a:cxnLst/>
              <a:rect r="r" b="b" t="t" l="l"/>
              <a:pathLst>
                <a:path h="1570841" w="2322098">
                  <a:moveTo>
                    <a:pt x="44783" y="0"/>
                  </a:moveTo>
                  <a:lnTo>
                    <a:pt x="2277315" y="0"/>
                  </a:lnTo>
                  <a:cubicBezTo>
                    <a:pt x="2289192" y="0"/>
                    <a:pt x="2300583" y="4718"/>
                    <a:pt x="2308982" y="13117"/>
                  </a:cubicBezTo>
                  <a:cubicBezTo>
                    <a:pt x="2317380" y="21515"/>
                    <a:pt x="2322098" y="32906"/>
                    <a:pt x="2322098" y="44783"/>
                  </a:cubicBezTo>
                  <a:lnTo>
                    <a:pt x="2322098" y="1526058"/>
                  </a:lnTo>
                  <a:cubicBezTo>
                    <a:pt x="2322098" y="1550791"/>
                    <a:pt x="2302048" y="1570841"/>
                    <a:pt x="2277315" y="1570841"/>
                  </a:cubicBezTo>
                  <a:lnTo>
                    <a:pt x="44783" y="1570841"/>
                  </a:lnTo>
                  <a:cubicBezTo>
                    <a:pt x="32906" y="1570841"/>
                    <a:pt x="21515" y="1566122"/>
                    <a:pt x="13117" y="1557724"/>
                  </a:cubicBezTo>
                  <a:cubicBezTo>
                    <a:pt x="4718" y="1549326"/>
                    <a:pt x="0" y="1537935"/>
                    <a:pt x="0" y="1526058"/>
                  </a:cubicBezTo>
                  <a:lnTo>
                    <a:pt x="0" y="44783"/>
                  </a:lnTo>
                  <a:cubicBezTo>
                    <a:pt x="0" y="32906"/>
                    <a:pt x="4718" y="21515"/>
                    <a:pt x="13117" y="13117"/>
                  </a:cubicBezTo>
                  <a:cubicBezTo>
                    <a:pt x="21515" y="4718"/>
                    <a:pt x="32906" y="0"/>
                    <a:pt x="447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22098" cy="1608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095" y="2164214"/>
            <a:ext cx="1136877" cy="11368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18984" y="2677033"/>
            <a:ext cx="8166608" cy="5853047"/>
            <a:chOff x="0" y="0"/>
            <a:chExt cx="2150876" cy="1541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0876" cy="1541543"/>
            </a:xfrm>
            <a:custGeom>
              <a:avLst/>
              <a:gdLst/>
              <a:ahLst/>
              <a:cxnLst/>
              <a:rect r="r" b="b" t="t" l="l"/>
              <a:pathLst>
                <a:path h="1541543" w="2150876">
                  <a:moveTo>
                    <a:pt x="48348" y="0"/>
                  </a:moveTo>
                  <a:lnTo>
                    <a:pt x="2102528" y="0"/>
                  </a:lnTo>
                  <a:cubicBezTo>
                    <a:pt x="2129230" y="0"/>
                    <a:pt x="2150876" y="21646"/>
                    <a:pt x="2150876" y="48348"/>
                  </a:cubicBezTo>
                  <a:lnTo>
                    <a:pt x="2150876" y="1493195"/>
                  </a:lnTo>
                  <a:cubicBezTo>
                    <a:pt x="2150876" y="1506018"/>
                    <a:pt x="2145783" y="1518316"/>
                    <a:pt x="2136716" y="1527383"/>
                  </a:cubicBezTo>
                  <a:cubicBezTo>
                    <a:pt x="2127649" y="1536450"/>
                    <a:pt x="2115351" y="1541543"/>
                    <a:pt x="2102528" y="1541543"/>
                  </a:cubicBezTo>
                  <a:lnTo>
                    <a:pt x="48348" y="1541543"/>
                  </a:lnTo>
                  <a:cubicBezTo>
                    <a:pt x="35525" y="1541543"/>
                    <a:pt x="23228" y="1536450"/>
                    <a:pt x="14161" y="1527383"/>
                  </a:cubicBezTo>
                  <a:cubicBezTo>
                    <a:pt x="5094" y="1518316"/>
                    <a:pt x="0" y="1506018"/>
                    <a:pt x="0" y="1493195"/>
                  </a:cubicBezTo>
                  <a:lnTo>
                    <a:pt x="0" y="48348"/>
                  </a:lnTo>
                  <a:cubicBezTo>
                    <a:pt x="0" y="35525"/>
                    <a:pt x="5094" y="23228"/>
                    <a:pt x="14161" y="14161"/>
                  </a:cubicBezTo>
                  <a:cubicBezTo>
                    <a:pt x="23228" y="5094"/>
                    <a:pt x="35525" y="0"/>
                    <a:pt x="483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50876" cy="1579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61649" y="2280424"/>
            <a:ext cx="1136877" cy="11368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16175" y="3533510"/>
            <a:ext cx="7363242" cy="3965603"/>
          </a:xfrm>
          <a:custGeom>
            <a:avLst/>
            <a:gdLst/>
            <a:ahLst/>
            <a:cxnLst/>
            <a:rect r="r" b="b" t="t" l="l"/>
            <a:pathLst>
              <a:path h="3965603" w="7363242">
                <a:moveTo>
                  <a:pt x="0" y="0"/>
                </a:moveTo>
                <a:lnTo>
                  <a:pt x="7363242" y="0"/>
                </a:lnTo>
                <a:lnTo>
                  <a:pt x="7363242" y="3965603"/>
                </a:lnTo>
                <a:lnTo>
                  <a:pt x="0" y="396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4777" y="4186640"/>
            <a:ext cx="8424804" cy="2659343"/>
          </a:xfrm>
          <a:custGeom>
            <a:avLst/>
            <a:gdLst/>
            <a:ahLst/>
            <a:cxnLst/>
            <a:rect r="r" b="b" t="t" l="l"/>
            <a:pathLst>
              <a:path h="2659343" w="8424804">
                <a:moveTo>
                  <a:pt x="0" y="0"/>
                </a:moveTo>
                <a:lnTo>
                  <a:pt x="8424803" y="0"/>
                </a:lnTo>
                <a:lnTo>
                  <a:pt x="8424803" y="2659343"/>
                </a:lnTo>
                <a:lnTo>
                  <a:pt x="0" y="2659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03" r="0" b="-400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55965" y="565529"/>
            <a:ext cx="5176069" cy="80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02177" y="1363717"/>
            <a:ext cx="8301948" cy="80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0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22676" y="2801237"/>
            <a:ext cx="2012373" cy="35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b="true" sz="20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Summary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34083" y="2840092"/>
            <a:ext cx="3179011" cy="35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b="true" sz="20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Initial Exploration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DAGlWfHd_DY</dc:identifier>
  <dcterms:modified xsi:type="dcterms:W3CDTF">2011-08-01T06:04:30Z</dcterms:modified>
  <cp:revision>1</cp:revision>
  <dc:title>Crime Data Visualization</dc:title>
</cp:coreProperties>
</file>